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00" r:id="rId2"/>
    <p:sldId id="297" r:id="rId3"/>
    <p:sldId id="298" r:id="rId4"/>
    <p:sldId id="301" r:id="rId5"/>
    <p:sldId id="29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3" orient="horz" pos="2208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pos="4128" userDrawn="1">
          <p15:clr>
            <a:srgbClr val="A4A3A4"/>
          </p15:clr>
        </p15:guide>
        <p15:guide id="8" pos="3552" userDrawn="1">
          <p15:clr>
            <a:srgbClr val="A4A3A4"/>
          </p15:clr>
        </p15:guide>
        <p15:guide id="9" orient="horz" pos="1608" userDrawn="1">
          <p15:clr>
            <a:srgbClr val="A4A3A4"/>
          </p15:clr>
        </p15:guide>
        <p15:guide id="10" orient="horz" pos="3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EED"/>
    <a:srgbClr val="C8DAE8"/>
    <a:srgbClr val="60061F"/>
    <a:srgbClr val="862633"/>
    <a:srgbClr val="861C33"/>
    <a:srgbClr val="6B0D25"/>
    <a:srgbClr val="671C33"/>
    <a:srgbClr val="000000"/>
    <a:srgbClr val="9C2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/>
    <p:restoredTop sz="96208"/>
  </p:normalViewPr>
  <p:slideViewPr>
    <p:cSldViewPr snapToGrid="0" snapToObjects="1" showGuides="1">
      <p:cViewPr varScale="1">
        <p:scale>
          <a:sx n="114" d="100"/>
          <a:sy n="114" d="100"/>
        </p:scale>
        <p:origin x="564" y="108"/>
      </p:cViewPr>
      <p:guideLst>
        <p:guide orient="horz" pos="1920"/>
        <p:guide orient="horz" pos="2208"/>
        <p:guide orient="horz" pos="888"/>
        <p:guide orient="horz" pos="1080"/>
        <p:guide orient="horz"/>
        <p:guide pos="4128"/>
        <p:guide pos="3552"/>
        <p:guide orient="horz" pos="1608"/>
        <p:guide orient="horz" pos="3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8" d="100"/>
          <a:sy n="148" d="100"/>
        </p:scale>
        <p:origin x="3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2C7FD0-B033-D74C-9472-0B9B641D36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7AEDA-686B-3F49-A610-3E3D20575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B09B3-5157-3D44-BCBF-48921DC5308C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AC0BD-E06A-F441-94B0-1ADD82C54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A3D30-2F33-1742-AB4E-6BFBB678B0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89011-4B1C-544C-A9ED-88EB3C87B7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04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6490-D9C2-884C-8377-1704A87F15BA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100EC-23EB-1440-83D1-274E242F4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UMass Amherst campus.">
            <a:extLst>
              <a:ext uri="{FF2B5EF4-FFF2-40B4-BE49-F238E27FC236}">
                <a16:creationId xmlns:a16="http://schemas.microsoft.com/office/drawing/2014/main" id="{06579B05-9547-FF49-A82F-FC93BF80F1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University of Massachusetts Amherst. Be Revolutionary.">
            <a:extLst>
              <a:ext uri="{FF2B5EF4-FFF2-40B4-BE49-F238E27FC236}">
                <a16:creationId xmlns:a16="http://schemas.microsoft.com/office/drawing/2014/main" id="{3C50D843-EA42-8047-9788-4599D07457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849" y="665624"/>
            <a:ext cx="1891581" cy="756632"/>
          </a:xfrm>
          <a:prstGeom prst="rect">
            <a:avLst/>
          </a:prstGeom>
          <a:effectLst>
            <a:outerShdw blurRad="509240" dist="149621" dir="4140000" algn="tl" rotWithShape="0">
              <a:schemeClr val="bg1">
                <a:alpha val="76191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2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9" name="Picture 8" descr="Be Revolutionary.">
            <a:extLst>
              <a:ext uri="{FF2B5EF4-FFF2-40B4-BE49-F238E27FC236}">
                <a16:creationId xmlns:a16="http://schemas.microsoft.com/office/drawing/2014/main" id="{5C72B265-6BDA-0F45-BEDC-AD56E4D98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5" y="891230"/>
            <a:ext cx="3417599" cy="708970"/>
          </a:xfrm>
          <a:prstGeom prst="rect">
            <a:avLst/>
          </a:prstGeom>
        </p:spPr>
      </p:pic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0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pic>
        <p:nvPicPr>
          <p:cNvPr id="3" name="Picture 2" descr="Be Revolutionary.">
            <a:extLst>
              <a:ext uri="{FF2B5EF4-FFF2-40B4-BE49-F238E27FC236}">
                <a16:creationId xmlns:a16="http://schemas.microsoft.com/office/drawing/2014/main" id="{156D3E33-0CFD-5143-AB30-528AA16AA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4" y="891230"/>
            <a:ext cx="3417599" cy="708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Sec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2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Section Slide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>
            <a:extLst>
              <a:ext uri="{FF2B5EF4-FFF2-40B4-BE49-F238E27FC236}">
                <a16:creationId xmlns:a16="http://schemas.microsoft.com/office/drawing/2014/main" id="{94466E8E-395C-3449-82EF-2E461C33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pic>
        <p:nvPicPr>
          <p:cNvPr id="13" name="Picture 12" descr="University of Massachusetts Amherst.">
            <a:extLst>
              <a:ext uri="{FF2B5EF4-FFF2-40B4-BE49-F238E27FC236}">
                <a16:creationId xmlns:a16="http://schemas.microsoft.com/office/drawing/2014/main" id="{87B6125A-DE6B-994F-8C78-FDA4A5286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2352" y="4923485"/>
            <a:ext cx="2313849" cy="9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9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20B7CBF4-87E3-CF43-8DC8-5F3A3BC4F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45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DB09-72E4-104C-91D3-C0254F5C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0200"/>
            <a:ext cx="5486400" cy="2386914"/>
          </a:xfrm>
        </p:spPr>
        <p:txBody>
          <a:bodyPr wrap="square" tIns="0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D0D9-DA77-004E-BEC6-4498B304F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00200"/>
            <a:ext cx="3932237" cy="1638385"/>
          </a:xfrm>
        </p:spPr>
        <p:txBody>
          <a:bodyPr wrap="square" tIns="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7CA1CCEE-9E1F-5845-A686-91030CC06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512BC6-9F5C-BA4E-8E2C-BA4B025E81B5}"/>
              </a:ext>
            </a:extLst>
          </p:cNvPr>
          <p:cNvSpPr txBox="1">
            <a:spLocks/>
          </p:cNvSpPr>
          <p:nvPr userDrawn="1"/>
        </p:nvSpPr>
        <p:spPr>
          <a:xfrm>
            <a:off x="609600" y="627747"/>
            <a:ext cx="10972800" cy="59026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726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C10609-5F0E-204A-AABD-047F88F3D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46191"/>
            <a:ext cx="5486400" cy="5297409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99A5-3636-5A4B-BBC0-3F2A10F3C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0200"/>
            <a:ext cx="5486400" cy="3514882"/>
          </a:xfrm>
        </p:spPr>
        <p:txBody>
          <a:bodyPr wrap="square" tIns="91440"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8">
            <a:extLst>
              <a:ext uri="{FF2B5EF4-FFF2-40B4-BE49-F238E27FC236}">
                <a16:creationId xmlns:a16="http://schemas.microsoft.com/office/drawing/2014/main" id="{F725264C-64B5-D04E-8B82-9F6165EF2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89E26E-182A-7943-81CE-0788762C49E6}"/>
              </a:ext>
            </a:extLst>
          </p:cNvPr>
          <p:cNvSpPr txBox="1">
            <a:spLocks/>
          </p:cNvSpPr>
          <p:nvPr userDrawn="1"/>
        </p:nvSpPr>
        <p:spPr>
          <a:xfrm>
            <a:off x="609600" y="627747"/>
            <a:ext cx="5486400" cy="1631728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26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037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7724-C4E2-9B4E-B34D-9655887C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21946-91C4-6D4F-A9ED-43B87E7F2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4508C881-6CDF-5349-B40F-AF5B2EE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0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4B096-49B3-BE4C-8D71-CFEFE5446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78475"/>
          </a:xfrm>
          <a:prstGeom prst="rect">
            <a:avLst/>
          </a:prstGeom>
        </p:spPr>
        <p:txBody>
          <a:bodyPr vert="eaVert" wrap="square"/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531EB-9C76-6043-BD97-66DDD6E2B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365125"/>
            <a:ext cx="7962900" cy="5578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9DFE2358-B4D6-0F41-8BC1-85FE216BB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21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ass photo.">
            <a:extLst>
              <a:ext uri="{FF2B5EF4-FFF2-40B4-BE49-F238E27FC236}">
                <a16:creationId xmlns:a16="http://schemas.microsoft.com/office/drawing/2014/main" id="{EC530A29-B08A-3649-9B7C-51E62F18C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136">
            <a:extLst>
              <a:ext uri="{FF2B5EF4-FFF2-40B4-BE49-F238E27FC236}">
                <a16:creationId xmlns:a16="http://schemas.microsoft.com/office/drawing/2014/main" id="{02F523EE-5B2A-7148-95D7-758ADDF8D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bg2">
                  <a:lumMod val="75000"/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</a:gra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1BEC9-D58C-DD44-BAE1-D5E9C447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47900"/>
            <a:ext cx="10972800" cy="684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296F8-B6DF-6542-9819-5648B9EA22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069" y="5140790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4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UMass Amherst campus.">
            <a:extLst>
              <a:ext uri="{FF2B5EF4-FFF2-40B4-BE49-F238E27FC236}">
                <a16:creationId xmlns:a16="http://schemas.microsoft.com/office/drawing/2014/main" id="{25E85F2A-7C3D-C24C-AA73-A28BBED6F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pic>
        <p:nvPicPr>
          <p:cNvPr id="7" name="Picture 6" descr="University of Massachusetts Amherst. Be Revolutionary.">
            <a:extLst>
              <a:ext uri="{FF2B5EF4-FFF2-40B4-BE49-F238E27FC236}">
                <a16:creationId xmlns:a16="http://schemas.microsoft.com/office/drawing/2014/main" id="{0D45CCE9-18D1-7D42-B62A-133AFDDB3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773" y="696109"/>
            <a:ext cx="2257388" cy="902955"/>
          </a:xfrm>
          <a:prstGeom prst="rect">
            <a:avLst/>
          </a:prstGeom>
          <a:effectLst>
            <a:outerShdw blurRad="508000" dist="38100" sx="67000" sy="67000" algn="tl" rotWithShape="0">
              <a:schemeClr val="bg1">
                <a:alpha val="69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08560"/>
            <a:ext cx="6435523" cy="2215585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04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creen Shot 2016-03-15 at 3.21.34 PM.png">
            <a:extLst>
              <a:ext uri="{FF2B5EF4-FFF2-40B4-BE49-F238E27FC236}">
                <a16:creationId xmlns:a16="http://schemas.microsoft.com/office/drawing/2014/main" id="{CBA11825-BE76-1D42-BDEC-852C9E41D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 w="3175">
            <a:miter lim="400000"/>
          </a:ln>
          <a:effectLst/>
        </p:spPr>
      </p:pic>
      <p:pic>
        <p:nvPicPr>
          <p:cNvPr id="14" name="Screen Shot 2016-03-15 at 3.21.34 PM.png" descr="Aerial view of UMass Amherst campus.">
            <a:extLst>
              <a:ext uri="{FF2B5EF4-FFF2-40B4-BE49-F238E27FC236}">
                <a16:creationId xmlns:a16="http://schemas.microsoft.com/office/drawing/2014/main" id="{F77B8E9A-DF08-064F-8645-0EC6174D5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5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363"/>
                    </a14:imgEffect>
                    <a14:imgEffect>
                      <a14:saturation sat="10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55000">
                <a:srgbClr val="E5E5E4">
                  <a:alpha val="0"/>
                </a:srgbClr>
              </a:gs>
            </a:gsLst>
            <a:lin ang="16200000" scaled="1"/>
            <a:tileRect/>
          </a:gradFill>
          <a:ln w="3175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FC33A-A501-8F47-BA0D-D6DE8E35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082450"/>
            <a:ext cx="6435523" cy="2559931"/>
          </a:xfrm>
          <a:prstGeom prst="rect">
            <a:avLst/>
          </a:prstGeom>
          <a:gradFill flip="none" rotWithShape="1">
            <a:gsLst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94552-76D0-454E-80CC-693F247F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622923"/>
            <a:ext cx="6435523" cy="242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6F155-4275-1644-90BB-BE572D2CF08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</p:spPr>
        <p:txBody>
          <a:bodyPr wrap="square" lIns="640080" tIns="0" rIns="640080" bIns="0" anchor="ctr">
            <a:noAutofit/>
          </a:bodyPr>
          <a:lstStyle>
            <a:lvl1pPr algn="l">
              <a:defRPr sz="4000" b="1" i="0" kern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niversity of Massachusetts Amherst. Be Revolutionary.">
            <a:extLst>
              <a:ext uri="{FF2B5EF4-FFF2-40B4-BE49-F238E27FC236}">
                <a16:creationId xmlns:a16="http://schemas.microsoft.com/office/drawing/2014/main" id="{51971787-B3C5-5647-8093-09544B15C7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75" y="5230802"/>
            <a:ext cx="2009583" cy="802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1709C-34AA-F84C-82AD-3C214397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708876"/>
          </a:xfrm>
        </p:spPr>
        <p:txBody>
          <a:bodyPr lIns="36576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0E10EF5A-04EA-674F-AD1D-AD411B8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62AE8D-F5DC-FE4E-AC90-A63824D3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95A43-BED1-4A4B-BAF9-56178EAC6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87450"/>
            <a:ext cx="10972800" cy="106045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18">
            <a:extLst>
              <a:ext uri="{FF2B5EF4-FFF2-40B4-BE49-F238E27FC236}">
                <a16:creationId xmlns:a16="http://schemas.microsoft.com/office/drawing/2014/main" id="{E4E50E2A-2F20-4A41-A179-9C122AC7E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6AE5C-2EEB-8A4C-B160-06CF2D39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E81E-3A9B-A844-AF96-3A873C3A9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2C564-FDAE-4547-BAFB-1CD444996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00200"/>
            <a:ext cx="5486400" cy="3314786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AC5E408A-71A0-2C4A-A3E2-3D96E0AFA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AD3120-3E5F-154F-8D01-48988214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9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BF8D-EA15-3B4F-8222-50B10E95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B41C6-7131-AF4D-8358-EB179D580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20203"/>
            <a:ext cx="5157787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4E1AC-86C2-6348-8ECE-90A2E613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60249"/>
            <a:ext cx="5157787" cy="3593288"/>
          </a:xfrm>
        </p:spPr>
        <p:txBody>
          <a:bodyPr wrap="square"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58D07-AA7F-CC46-B454-080949BF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4535" y="1620203"/>
            <a:ext cx="5183188" cy="689917"/>
          </a:xfrm>
        </p:spPr>
        <p:txBody>
          <a:bodyPr wrap="square" tIns="0" anchor="t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6E8C-871A-A34A-AD18-85FADBBD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254659"/>
            <a:ext cx="5183188" cy="3610452"/>
          </a:xfrm>
        </p:spPr>
        <p:txBody>
          <a:bodyPr wrap="square"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8">
            <a:extLst>
              <a:ext uri="{FF2B5EF4-FFF2-40B4-BE49-F238E27FC236}">
                <a16:creationId xmlns:a16="http://schemas.microsoft.com/office/drawing/2014/main" id="{E04BFF80-51BD-0549-98B2-D8B718BEF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BF8D-EA15-3B4F-8222-50B10E95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298"/>
            <a:ext cx="10515600" cy="652463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1C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B41C6-7131-AF4D-8358-EB179D580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454" y="1337926"/>
            <a:ext cx="5157787" cy="412749"/>
          </a:xfrm>
        </p:spPr>
        <p:txBody>
          <a:bodyPr wrap="square" bIns="0" anchor="t">
            <a:no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4E1AC-86C2-6348-8ECE-90A2E61393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7455" y="2063508"/>
            <a:ext cx="5157787" cy="1873492"/>
          </a:xfrm>
        </p:spPr>
        <p:txBody>
          <a:bodyPr wrap="square">
            <a:noAutofit/>
          </a:bodyPr>
          <a:lstStyle>
            <a:lvl1pPr marL="0" indent="0">
              <a:buFontTx/>
              <a:buNone/>
              <a:defRPr sz="15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58D07-AA7F-CC46-B454-080949BF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390" y="1337926"/>
            <a:ext cx="5183188" cy="412749"/>
          </a:xfrm>
        </p:spPr>
        <p:txBody>
          <a:bodyPr wrap="square" lIns="731520" bIns="0" anchor="t">
            <a:noAutofit/>
          </a:bodyPr>
          <a:lstStyle>
            <a:lvl1pPr marL="0" indent="0">
              <a:buFontTx/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D6E8C-871A-A34A-AD18-85FADBBDE57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6000" y="2063508"/>
            <a:ext cx="5183188" cy="1873492"/>
          </a:xfrm>
        </p:spPr>
        <p:txBody>
          <a:bodyPr wrap="square" lIns="731520">
            <a:noAutofit/>
          </a:bodyPr>
          <a:lstStyle>
            <a:lvl1pPr marL="0" indent="0">
              <a:buFont typeface="+mj-lt"/>
              <a:buNone/>
              <a:defRPr sz="1500" b="0"/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425EC-6FBC-D046-B606-F488ABFCB29E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0247" y="1345077"/>
            <a:ext cx="5753" cy="4278083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8">
            <a:extLst>
              <a:ext uri="{FF2B5EF4-FFF2-40B4-BE49-F238E27FC236}">
                <a16:creationId xmlns:a16="http://schemas.microsoft.com/office/drawing/2014/main" id="{B9BCECE7-9910-2C40-9D3C-E861C04910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7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5121-4DCC-AC42-AEC5-8CEECCDE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746"/>
            <a:ext cx="10972800" cy="684769"/>
          </a:xfrm>
        </p:spPr>
        <p:txBody>
          <a:bodyPr wrap="square" anchor="t">
            <a:noAutofit/>
          </a:bodyPr>
          <a:lstStyle>
            <a:lvl1pPr>
              <a:defRPr>
                <a:solidFill>
                  <a:srgbClr val="8626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A2D39CAE-F686-CB43-9D26-6B8973658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2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6">
            <a:extLst>
              <a:ext uri="{FF2B5EF4-FFF2-40B4-BE49-F238E27FC236}">
                <a16:creationId xmlns:a16="http://schemas.microsoft.com/office/drawing/2014/main" id="{E8CAAEC9-CB0C-B948-B9C9-1A2E5615997D}"/>
              </a:ext>
            </a:extLst>
          </p:cNvPr>
          <p:cNvSpPr/>
          <p:nvPr userDrawn="1"/>
        </p:nvSpPr>
        <p:spPr>
          <a:xfrm>
            <a:off x="0" y="111760"/>
            <a:ext cx="12192000" cy="5897965"/>
          </a:xfrm>
          <a:prstGeom prst="rect">
            <a:avLst/>
          </a:prstGeom>
          <a:gradFill flip="none" rotWithShape="1">
            <a:gsLst>
              <a:gs pos="77000">
                <a:srgbClr val="E5E5E4"/>
              </a:gs>
              <a:gs pos="12000">
                <a:srgbClr val="E5E5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2200">
                <a:solidFill>
                  <a:srgbClr val="6D1327"/>
                </a:solidFill>
              </a:defRPr>
            </a:pPr>
            <a:endParaRPr dirty="0"/>
          </a:p>
        </p:txBody>
      </p:sp>
      <p:sp>
        <p:nvSpPr>
          <p:cNvPr id="13" name="Shape 136">
            <a:extLst>
              <a:ext uri="{FF2B5EF4-FFF2-40B4-BE49-F238E27FC236}">
                <a16:creationId xmlns:a16="http://schemas.microsoft.com/office/drawing/2014/main" id="{EA2408B0-0D4D-1746-8990-71A479C20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9" name="Shape 136">
            <a:extLst>
              <a:ext uri="{FF2B5EF4-FFF2-40B4-BE49-F238E27FC236}">
                <a16:creationId xmlns:a16="http://schemas.microsoft.com/office/drawing/2014/main" id="{FB2B384C-5CD1-8B4F-A88B-552E4A981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342207"/>
          </a:xfrm>
          <a:prstGeom prst="rect">
            <a:avLst/>
          </a:prstGeom>
          <a:solidFill>
            <a:srgbClr val="861C33"/>
          </a:solidFill>
          <a:ln w="3175">
            <a:miter lim="400000"/>
          </a:ln>
          <a:effectLst/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Frutiger LT Std 45 Light" charset="0"/>
              <a:ea typeface="Frutiger LT Std 45 Light" charset="0"/>
              <a:cs typeface="Frutiger LT Std 45 Light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5678B-3948-BB41-985D-9A307304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</p:spPr>
        <p:txBody>
          <a:bodyPr vert="horz" wrap="none" lIns="365760" tIns="45720" rIns="36576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5198-6587-874B-87F3-9D0A2CA1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</p:spPr>
        <p:txBody>
          <a:bodyPr vert="horz" wrap="none" lIns="365760" tIns="0" rIns="36576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 descr="University of Massachusetts Amherst. Be Revolutionary.">
            <a:extLst>
              <a:ext uri="{FF2B5EF4-FFF2-40B4-BE49-F238E27FC236}">
                <a16:creationId xmlns:a16="http://schemas.microsoft.com/office/drawing/2014/main" id="{65F8FA06-DE15-BE4C-A614-F931FB6524A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35" y="6121485"/>
            <a:ext cx="1302721" cy="52042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E7AF046-1D6D-8142-97E0-0A361D322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</p:spPr>
        <p:txBody>
          <a:bodyPr vert="horz" wrap="none" lIns="91440" tIns="45720" rIns="91440" bIns="45720" rtlCol="0" anchor="b"/>
          <a:lstStyle>
            <a:lvl1pPr algn="r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60" r:id="rId8"/>
    <p:sldLayoutId id="2147483654" r:id="rId9"/>
    <p:sldLayoutId id="2147483661" r:id="rId10"/>
    <p:sldLayoutId id="2147483662" r:id="rId11"/>
    <p:sldLayoutId id="2147483664" r:id="rId12"/>
    <p:sldLayoutId id="2147483665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 baseline="0">
          <a:solidFill>
            <a:srgbClr val="861C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2" orient="horz" pos="4176" userDrawn="1">
          <p15:clr>
            <a:srgbClr val="F26B43"/>
          </p15:clr>
        </p15:guide>
        <p15:guide id="3" pos="62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orient="horz" pos="1008" userDrawn="1">
          <p15:clr>
            <a:srgbClr val="F26B43"/>
          </p15:clr>
        </p15:guide>
        <p15:guide id="9" orient="horz" pos="1416" userDrawn="1">
          <p15:clr>
            <a:srgbClr val="F26B43"/>
          </p15:clr>
        </p15:guide>
        <p15:guide id="10" orient="horz" pos="2448" userDrawn="1">
          <p15:clr>
            <a:srgbClr val="F26B43"/>
          </p15:clr>
        </p15:guide>
        <p15:guide id="11" orient="horz" pos="3552" userDrawn="1">
          <p15:clr>
            <a:srgbClr val="F26B43"/>
          </p15:clr>
        </p15:guide>
        <p15:guide id="12" orient="horz" pos="748" userDrawn="1">
          <p15:clr>
            <a:srgbClr val="F26B43"/>
          </p15:clr>
        </p15:guide>
        <p15:guide id="13" orient="horz" pos="3744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4128" userDrawn="1">
          <p15:clr>
            <a:srgbClr val="F26B43"/>
          </p15:clr>
        </p15:guide>
        <p15:guide id="16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B986-7374-2F41-8534-CEB4F946D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Guess password</a:t>
            </a:r>
          </a:p>
        </p:txBody>
      </p:sp>
    </p:spTree>
    <p:extLst>
      <p:ext uri="{BB962C8B-B14F-4D97-AF65-F5344CB8AC3E}">
        <p14:creationId xmlns:p14="http://schemas.microsoft.com/office/powerpoint/2010/main" val="14345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9A8F93-258E-A8E2-E28E-D13B305F01A2}"/>
              </a:ext>
            </a:extLst>
          </p:cNvPr>
          <p:cNvSpPr txBox="1"/>
          <p:nvPr/>
        </p:nvSpPr>
        <p:spPr>
          <a:xfrm>
            <a:off x="1524000" y="191269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Case: The correct password is random 4-digit such as “y2S2" 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"input 4-digit password"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client: "1234"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"1 digit included, 1 matched"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"input 4-digit password"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client: "2132"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"2 digit included, 1 matched"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After 3 seconds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"timeout"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3EB288-CC3A-4517-A4CA-23AC03F92AF3}"/>
              </a:ext>
            </a:extLst>
          </p:cNvPr>
          <p:cNvSpPr txBox="1"/>
          <p:nvPr/>
        </p:nvSpPr>
        <p:spPr>
          <a:xfrm>
            <a:off x="2118220" y="1065024"/>
            <a:ext cx="71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How my CTF work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8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7EFD0E-AEF9-FF93-F103-A91D27719490}"/>
              </a:ext>
            </a:extLst>
          </p:cNvPr>
          <p:cNvSpPr txBox="1"/>
          <p:nvPr/>
        </p:nvSpPr>
        <p:spPr>
          <a:xfrm>
            <a:off x="1770075" y="3126911"/>
            <a:ext cx="31962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Droid Sans Mono"/>
              </a:rPr>
              <a:t>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    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j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   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Droid Sans Mono"/>
              </a:rPr>
              <a:t>   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            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endParaRPr lang="en-US" altLang="zh-CN" dirty="0">
              <a:solidFill>
                <a:srgbClr val="D4D4D4"/>
              </a:solidFill>
              <a:latin typeface="Droid Sans Mono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O(n^4) Brute force (bad idea)</a:t>
            </a:r>
          </a:p>
          <a:p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Worst case: 62^4</a:t>
            </a:r>
            <a:endParaRPr lang="en-US" altLang="zh-CN" b="0" dirty="0">
              <a:solidFill>
                <a:srgbClr val="D4D4D4"/>
              </a:solidFill>
              <a:effectLst/>
              <a:latin typeface="Droid Sans Mo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C8C414-5C21-8431-49CC-D36C4850F4A1}"/>
              </a:ext>
            </a:extLst>
          </p:cNvPr>
          <p:cNvSpPr txBox="1"/>
          <p:nvPr/>
        </p:nvSpPr>
        <p:spPr>
          <a:xfrm>
            <a:off x="2771163" y="850915"/>
            <a:ext cx="71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Reduce Complexity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6112E-F6EC-0A23-7456-D04ADA2305E3}"/>
              </a:ext>
            </a:extLst>
          </p:cNvPr>
          <p:cNvSpPr txBox="1"/>
          <p:nvPr/>
        </p:nvSpPr>
        <p:spPr>
          <a:xfrm>
            <a:off x="3136086" y="1711914"/>
            <a:ext cx="5712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With the hint:</a:t>
            </a:r>
            <a:br>
              <a:rPr lang="en-US" altLang="zh-CN" dirty="0"/>
            </a:b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client: "213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"2 digit included, 1 matched"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834327-DEC6-6146-A6D9-5325F740B377}"/>
              </a:ext>
            </a:extLst>
          </p:cNvPr>
          <p:cNvSpPr txBox="1"/>
          <p:nvPr/>
        </p:nvSpPr>
        <p:spPr>
          <a:xfrm>
            <a:off x="5992538" y="3126911"/>
            <a:ext cx="3912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Droid Sans Mono"/>
              </a:rPr>
              <a:t>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j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(n):</a:t>
            </a:r>
          </a:p>
          <a:p>
            <a:endParaRPr lang="en-US" altLang="zh-CN" dirty="0">
              <a:solidFill>
                <a:srgbClr val="D4D4D4"/>
              </a:solidFill>
              <a:latin typeface="Droid Sans Mono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O(4n) = O(n) Brute force (good idea)</a:t>
            </a:r>
          </a:p>
          <a:p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Worst case: 4*62</a:t>
            </a:r>
            <a:endParaRPr lang="en-US" altLang="zh-CN" b="0" dirty="0">
              <a:solidFill>
                <a:srgbClr val="D4D4D4"/>
              </a:solidFill>
              <a:effectLst/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7371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7EFD0E-AEF9-FF93-F103-A91D27719490}"/>
              </a:ext>
            </a:extLst>
          </p:cNvPr>
          <p:cNvSpPr txBox="1"/>
          <p:nvPr/>
        </p:nvSpPr>
        <p:spPr>
          <a:xfrm>
            <a:off x="1971409" y="3126912"/>
            <a:ext cx="80366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Droid Sans Mono"/>
              </a:rPr>
              <a:t>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(n/4): (4 letters as a group)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   4 Verification </a:t>
            </a:r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steps for each digit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(each step less than 16 times):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   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j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(4): (how many letters included)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   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Droid Sans Mono"/>
              </a:rPr>
              <a:t>   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for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Droid Sans Mono"/>
              </a:rPr>
              <a:t>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Droid Sans Mono"/>
              </a:rPr>
              <a:t>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Droid Sans Mono"/>
              </a:rPr>
              <a:t>range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(4): (how many letters matched)</a:t>
            </a:r>
          </a:p>
          <a:p>
            <a:endParaRPr lang="en-US" altLang="zh-CN" dirty="0">
              <a:solidFill>
                <a:srgbClr val="D4D4D4"/>
              </a:solidFill>
              <a:latin typeface="Droid Sans Mono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Verification step only act when letters are included. Verification loops will iterate more than 64 times in guessing the password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O(n + </a:t>
            </a:r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64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) Brute force (better idea)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Droid Sans Mono"/>
              </a:rPr>
              <a:t>Wor</a:t>
            </a:r>
            <a:r>
              <a:rPr lang="en-US" altLang="zh-CN" dirty="0">
                <a:solidFill>
                  <a:srgbClr val="D4D4D4"/>
                </a:solidFill>
                <a:latin typeface="Droid Sans Mono"/>
              </a:rPr>
              <a:t>st case: 62/4 + 64 =&gt; 80</a:t>
            </a:r>
            <a:endParaRPr lang="en-US" altLang="zh-CN" b="0" dirty="0">
              <a:solidFill>
                <a:srgbClr val="D4D4D4"/>
              </a:solidFill>
              <a:effectLst/>
              <a:latin typeface="Droid Sans Mo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C8C414-5C21-8431-49CC-D36C4850F4A1}"/>
              </a:ext>
            </a:extLst>
          </p:cNvPr>
          <p:cNvSpPr txBox="1"/>
          <p:nvPr/>
        </p:nvSpPr>
        <p:spPr>
          <a:xfrm>
            <a:off x="2534873" y="745655"/>
            <a:ext cx="71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Reduce Complexity (my idea)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6112E-F6EC-0A23-7456-D04ADA2305E3}"/>
              </a:ext>
            </a:extLst>
          </p:cNvPr>
          <p:cNvSpPr txBox="1"/>
          <p:nvPr/>
        </p:nvSpPr>
        <p:spPr>
          <a:xfrm>
            <a:off x="3136086" y="1659284"/>
            <a:ext cx="5712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With the hint:</a:t>
            </a:r>
            <a:br>
              <a:rPr lang="en-US" altLang="zh-CN" dirty="0"/>
            </a:b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client: "213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"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server: "2 digit included, 1 matched"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88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B890A-DA86-3544-9A6B-E1B2E166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76203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0 UMass Amherst powerpoint template" id="{CCCEF1AB-87F8-784D-9588-5DD0676C8CB2}" vid="{F09BAA8A-B50E-A246-A005-9B76C88E7A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319</Words>
  <Application>Microsoft Office PowerPoint</Application>
  <PresentationFormat>宽屏</PresentationFormat>
  <Paragraphs>43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Droid Sans Mono</vt:lpstr>
      <vt:lpstr>Frutiger LT Std 45 Light</vt:lpstr>
      <vt:lpstr>Arial</vt:lpstr>
      <vt:lpstr>Calibri</vt:lpstr>
      <vt:lpstr>Office Theme</vt:lpstr>
      <vt:lpstr>Guess password</vt:lpstr>
      <vt:lpstr>PowerPoint 演示文稿</vt:lpstr>
      <vt:lpstr>PowerPoint 演示文稿</vt:lpstr>
      <vt:lpstr>PowerPoint 演示文稿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 Marshall</dc:creator>
  <cp:lastModifiedBy>张 孝铖</cp:lastModifiedBy>
  <cp:revision>32</cp:revision>
  <cp:lastPrinted>2020-01-14T20:22:50Z</cp:lastPrinted>
  <dcterms:created xsi:type="dcterms:W3CDTF">2020-03-27T13:28:37Z</dcterms:created>
  <dcterms:modified xsi:type="dcterms:W3CDTF">2022-05-03T08:38:56Z</dcterms:modified>
</cp:coreProperties>
</file>